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3" r:id="rId4"/>
    <p:sldId id="264" r:id="rId5"/>
    <p:sldId id="259" r:id="rId6"/>
    <p:sldId id="261" r:id="rId7"/>
    <p:sldId id="262" r:id="rId8"/>
    <p:sldId id="260" r:id="rId9"/>
  </p:sldIdLst>
  <p:sldSz cx="12192000" cy="6858000"/>
  <p:notesSz cx="6797675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629" autoAdjust="0"/>
  </p:normalViewPr>
  <p:slideViewPr>
    <p:cSldViewPr snapToGrid="0">
      <p:cViewPr varScale="1">
        <p:scale>
          <a:sx n="116" d="100"/>
          <a:sy n="116" d="100"/>
        </p:scale>
        <p:origin x="-354" y="-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163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597B5-C893-4095-8357-5919F9CF5B2F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BA8B4-742B-44F4-91F5-043E26B71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104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597B5-C893-4095-8357-5919F9CF5B2F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BA8B4-742B-44F4-91F5-043E26B71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578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597B5-C893-4095-8357-5919F9CF5B2F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BA8B4-742B-44F4-91F5-043E26B71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002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597B5-C893-4095-8357-5919F9CF5B2F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BA8B4-742B-44F4-91F5-043E26B71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816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597B5-C893-4095-8357-5919F9CF5B2F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BA8B4-742B-44F4-91F5-043E26B71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18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597B5-C893-4095-8357-5919F9CF5B2F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BA8B4-742B-44F4-91F5-043E26B71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65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597B5-C893-4095-8357-5919F9CF5B2F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BA8B4-742B-44F4-91F5-043E26B71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610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597B5-C893-4095-8357-5919F9CF5B2F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BA8B4-742B-44F4-91F5-043E26B71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185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597B5-C893-4095-8357-5919F9CF5B2F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BA8B4-742B-44F4-91F5-043E26B71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880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597B5-C893-4095-8357-5919F9CF5B2F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BA8B4-742B-44F4-91F5-043E26B71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480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597B5-C893-4095-8357-5919F9CF5B2F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BA8B4-742B-44F4-91F5-043E26B71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834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B597B5-C893-4095-8357-5919F9CF5B2F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4BA8B4-742B-44F4-91F5-043E26B71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133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324100"/>
            <a:ext cx="9144000" cy="16002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STATE HYDROGRAPHIC SERVICE OF </a:t>
            </a:r>
            <a:b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GEORGIA</a:t>
            </a:r>
            <a:endParaRPr lang="en-US" sz="2800" b="1" dirty="0">
              <a:solidFill>
                <a:schemeClr val="accent1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999" y="4306888"/>
            <a:ext cx="9144000" cy="1655762"/>
          </a:xfrm>
        </p:spPr>
        <p:txBody>
          <a:bodyPr/>
          <a:lstStyle/>
          <a:p>
            <a:endParaRPr lang="en-US" dirty="0" smtClean="0"/>
          </a:p>
          <a:p>
            <a:r>
              <a:rPr lang="en-US" sz="3000" b="1" dirty="0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MANANA KIRTADZE</a:t>
            </a:r>
            <a:endParaRPr lang="en-US" sz="3000" b="1" dirty="0">
              <a:solidFill>
                <a:schemeClr val="accent1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616694" y="0"/>
            <a:ext cx="1283262" cy="1205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440906" y="239485"/>
            <a:ext cx="53101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4000">
                <a:solidFill>
                  <a:srgbClr val="FFFF00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FF00"/>
              </a:buClr>
              <a:buChar char="•"/>
              <a:defRPr sz="3600">
                <a:solidFill>
                  <a:srgbClr val="FFFF00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rgbClr val="FFFF00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FF00"/>
              </a:buClr>
              <a:buChar char="•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0070C0"/>
                </a:solidFill>
                <a:latin typeface="Verdana" panose="020B0604030504040204" pitchFamily="34" charset="0"/>
              </a:rPr>
              <a:t>IHO – NIPPON FOUNDATION</a:t>
            </a:r>
            <a:endParaRPr lang="en-GB" altLang="en-US" sz="2400" dirty="0">
              <a:solidFill>
                <a:srgbClr val="0070C0"/>
              </a:solidFill>
              <a:latin typeface="Verdana" panose="020B0604030504040204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0070C0"/>
                </a:solidFill>
                <a:latin typeface="Verdana" panose="020B0604030504040204" pitchFamily="34" charset="0"/>
              </a:rPr>
              <a:t>ALUMNI </a:t>
            </a:r>
            <a:r>
              <a:rPr lang="en-US" altLang="en-US" sz="2400" b="1" dirty="0" smtClean="0">
                <a:solidFill>
                  <a:srgbClr val="0070C0"/>
                </a:solidFill>
                <a:latin typeface="Verdana" panose="020B0604030504040204" pitchFamily="34" charset="0"/>
              </a:rPr>
              <a:t>SEMINAR</a:t>
            </a:r>
            <a:endParaRPr lang="en-GB" altLang="en-US" sz="2400" dirty="0">
              <a:solidFill>
                <a:srgbClr val="0070C0"/>
              </a:solidFill>
              <a:latin typeface="Verdana" panose="020B060403050404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17" y="-24788"/>
            <a:ext cx="1214688" cy="1214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8309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1305478"/>
            <a:ext cx="10515600" cy="646814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 </a:t>
            </a:r>
            <a:r>
              <a:rPr lang="fr-FR" sz="4000" b="1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Self introduction</a:t>
            </a:r>
            <a:endParaRPr lang="en-US" sz="4000" b="1" dirty="0">
              <a:solidFill>
                <a:srgbClr val="0070C0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616694" y="0"/>
            <a:ext cx="1283262" cy="1205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3440906" y="239485"/>
            <a:ext cx="53101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4000">
                <a:solidFill>
                  <a:srgbClr val="FFFF00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FF00"/>
              </a:buClr>
              <a:buChar char="•"/>
              <a:defRPr sz="3600">
                <a:solidFill>
                  <a:srgbClr val="FFFF00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rgbClr val="FFFF00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FF00"/>
              </a:buClr>
              <a:buChar char="•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0070C0"/>
                </a:solidFill>
                <a:latin typeface="Verdana" panose="020B0604030504040204" pitchFamily="34" charset="0"/>
              </a:rPr>
              <a:t>IHO – NIPPON FOUNDATION</a:t>
            </a:r>
            <a:endParaRPr lang="en-GB" altLang="en-US" sz="2400" dirty="0">
              <a:solidFill>
                <a:srgbClr val="0070C0"/>
              </a:solidFill>
              <a:latin typeface="Verdana" panose="020B0604030504040204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0070C0"/>
                </a:solidFill>
                <a:latin typeface="Verdana" panose="020B0604030504040204" pitchFamily="34" charset="0"/>
              </a:rPr>
              <a:t>ALUMNI </a:t>
            </a:r>
            <a:r>
              <a:rPr lang="en-US" altLang="en-US" sz="2400" b="1" dirty="0" smtClean="0">
                <a:solidFill>
                  <a:srgbClr val="0070C0"/>
                </a:solidFill>
                <a:latin typeface="Verdana" panose="020B0604030504040204" pitchFamily="34" charset="0"/>
              </a:rPr>
              <a:t>SEMINAR</a:t>
            </a:r>
            <a:endParaRPr lang="en-GB" altLang="en-US" sz="2400" dirty="0">
              <a:solidFill>
                <a:srgbClr val="0070C0"/>
              </a:solidFill>
              <a:latin typeface="Verdana" panose="020B060403050404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17" y="-24788"/>
            <a:ext cx="1214688" cy="1214688"/>
          </a:xfrm>
          <a:prstGeom prst="rect">
            <a:avLst/>
          </a:prstGeom>
        </p:spPr>
      </p:pic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6488018"/>
              </p:ext>
            </p:extLst>
          </p:nvPr>
        </p:nvGraphicFramePr>
        <p:xfrm>
          <a:off x="1126745" y="2114550"/>
          <a:ext cx="8128000" cy="424815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2492843"/>
                <a:gridCol w="5635157"/>
              </a:tblGrid>
              <a:tr h="533400">
                <a:tc>
                  <a:txBody>
                    <a:bodyPr/>
                    <a:lstStyle/>
                    <a:p>
                      <a:r>
                        <a:rPr lang="en-US" dirty="0" smtClean="0"/>
                        <a:t>Name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Manana</a:t>
                      </a:r>
                      <a:endParaRPr lang="en-US" dirty="0"/>
                    </a:p>
                  </a:txBody>
                  <a:tcPr/>
                </a:tc>
              </a:tr>
              <a:tr h="571500">
                <a:tc>
                  <a:txBody>
                    <a:bodyPr/>
                    <a:lstStyle/>
                    <a:p>
                      <a:r>
                        <a:rPr lang="en-US" dirty="0" smtClean="0"/>
                        <a:t>Alumni year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2016</a:t>
                      </a:r>
                      <a:endParaRPr lang="en-US" dirty="0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r>
                        <a:rPr lang="en-US" dirty="0" smtClean="0"/>
                        <a:t>Country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Georgia</a:t>
                      </a:r>
                      <a:endParaRPr lang="en-US" dirty="0"/>
                    </a:p>
                  </a:txBody>
                  <a:tcPr/>
                </a:tc>
              </a:tr>
              <a:tr h="793296">
                <a:tc>
                  <a:txBody>
                    <a:bodyPr/>
                    <a:lstStyle/>
                    <a:p>
                      <a:r>
                        <a:rPr lang="en-US" dirty="0" smtClean="0"/>
                        <a:t>Organization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State Hydrographic Service of Georgia</a:t>
                      </a:r>
                      <a:endParaRPr lang="en-US" dirty="0"/>
                    </a:p>
                  </a:txBody>
                  <a:tcPr/>
                </a:tc>
              </a:tr>
              <a:tr h="793296">
                <a:tc>
                  <a:txBody>
                    <a:bodyPr/>
                    <a:lstStyle/>
                    <a:p>
                      <a:r>
                        <a:rPr lang="en-US" dirty="0" smtClean="0"/>
                        <a:t>Position/Job title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Cartographer, Corrector</a:t>
                      </a:r>
                      <a:endParaRPr lang="en-US" dirty="0"/>
                    </a:p>
                  </a:txBody>
                  <a:tcPr/>
                </a:tc>
              </a:tr>
              <a:tr h="947058">
                <a:tc>
                  <a:txBody>
                    <a:bodyPr/>
                    <a:lstStyle/>
                    <a:p>
                      <a:r>
                        <a:rPr lang="en-US" dirty="0" smtClean="0"/>
                        <a:t>Current job description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Creation,  producing and updating  as ENs</a:t>
                      </a:r>
                      <a:r>
                        <a:rPr lang="en-US" baseline="0" dirty="0" smtClean="0"/>
                        <a:t>   as Paper Charts.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9616694" y="2092130"/>
            <a:ext cx="2257425" cy="27527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Please put your photo here! </a:t>
            </a:r>
            <a:endParaRPr lang="en-US" dirty="0"/>
          </a:p>
        </p:txBody>
      </p:sp>
      <p:pic>
        <p:nvPicPr>
          <p:cNvPr id="1028" name="Picture 4" descr="C:\Users\MANANA-KARTOGRAPHI\Desktop\FOTO 048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6692" y="1946851"/>
            <a:ext cx="2257425" cy="28980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6268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5675" y="304800"/>
            <a:ext cx="10515600" cy="1104900"/>
          </a:xfrm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</a:pPr>
            <a:r>
              <a:rPr lang="fr-FR" sz="2700" b="1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IHO – NIPPON FOUNDATION</a:t>
            </a:r>
            <a:br>
              <a:rPr lang="fr-FR" sz="2700" b="1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fr-FR" sz="2700" b="1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ALUMNI </a:t>
            </a:r>
            <a:r>
              <a:rPr lang="fr-FR" sz="2700" b="1" dirty="0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SEMINAR</a:t>
            </a:r>
            <a:r>
              <a:rPr lang="fr-FR" dirty="0"/>
              <a:t/>
            </a:r>
            <a:br>
              <a:rPr lang="fr-FR" dirty="0"/>
            </a:br>
            <a:r>
              <a:rPr lang="en-US" sz="2700" b="1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My career path and projects / Achievements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1050" y="1714500"/>
            <a:ext cx="10515600" cy="485775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sz="2600" dirty="0" smtClean="0"/>
              <a:t>2008- Niko Nikoladze University of Georgia- Bachelors Diploma- Foreign language and Literature.</a:t>
            </a:r>
          </a:p>
          <a:p>
            <a:pPr algn="just"/>
            <a:r>
              <a:rPr lang="en-US" sz="2600" dirty="0" smtClean="0"/>
              <a:t>2011- Successfully completed consultation on practical application of dkart office software in electronic and paper navigational chart production.</a:t>
            </a:r>
          </a:p>
          <a:p>
            <a:pPr algn="just"/>
            <a:r>
              <a:rPr lang="en-US" sz="2600" dirty="0" smtClean="0"/>
              <a:t>2012- Course of </a:t>
            </a:r>
            <a:r>
              <a:rPr lang="en-US" sz="2600" dirty="0" smtClean="0"/>
              <a:t>Marine </a:t>
            </a:r>
            <a:r>
              <a:rPr lang="en-US" sz="2600" dirty="0" smtClean="0"/>
              <a:t>Navigation Cartography- Intellect Center Tbilisi, Georgia.</a:t>
            </a:r>
          </a:p>
          <a:p>
            <a:pPr algn="just"/>
            <a:r>
              <a:rPr lang="en-US" sz="2600" dirty="0" smtClean="0"/>
              <a:t>2012- </a:t>
            </a:r>
            <a:r>
              <a:rPr lang="en-US" sz="2600" dirty="0"/>
              <a:t>A</a:t>
            </a:r>
            <a:r>
              <a:rPr lang="en-US" sz="2600" dirty="0" smtClean="0"/>
              <a:t>ttended </a:t>
            </a:r>
            <a:r>
              <a:rPr lang="en-US" sz="2600" dirty="0" smtClean="0"/>
              <a:t>the  European user Conference October 9-11, in Istanbul.</a:t>
            </a:r>
          </a:p>
          <a:p>
            <a:pPr algn="just"/>
            <a:r>
              <a:rPr lang="en-US" sz="2600" dirty="0" smtClean="0"/>
              <a:t>2013- Successfully completed of Jeppesen training in dkart Publisher and dkart </a:t>
            </a:r>
            <a:r>
              <a:rPr lang="en-US" sz="2600" dirty="0" smtClean="0"/>
              <a:t>Editor</a:t>
            </a:r>
            <a:r>
              <a:rPr lang="en-US" sz="2600" dirty="0" smtClean="0"/>
              <a:t>.</a:t>
            </a:r>
          </a:p>
          <a:p>
            <a:pPr algn="just"/>
            <a:r>
              <a:rPr lang="en-US" sz="2600" dirty="0" smtClean="0"/>
              <a:t>2015-Participated </a:t>
            </a:r>
            <a:r>
              <a:rPr lang="en-US" sz="2600" dirty="0" smtClean="0"/>
              <a:t>in Course on the Implementation of the COLREG 72 and IALA Standards.</a:t>
            </a:r>
          </a:p>
          <a:p>
            <a:pPr algn="just"/>
            <a:r>
              <a:rPr lang="en-US" sz="2600" dirty="0" smtClean="0"/>
              <a:t>2016- </a:t>
            </a:r>
            <a:r>
              <a:rPr lang="en-US" sz="2600" dirty="0"/>
              <a:t>C</a:t>
            </a:r>
            <a:r>
              <a:rPr lang="en-US" sz="2600" dirty="0" smtClean="0"/>
              <a:t>ompleted </a:t>
            </a:r>
            <a:r>
              <a:rPr lang="en-US" sz="2600" dirty="0" smtClean="0"/>
              <a:t>the UKHO training course, CAT B Marine Cartography&amp;data processing.</a:t>
            </a:r>
          </a:p>
          <a:p>
            <a:pPr algn="just"/>
            <a:r>
              <a:rPr lang="en-US" sz="2600" dirty="0" smtClean="0"/>
              <a:t>2017- </a:t>
            </a:r>
            <a:r>
              <a:rPr lang="en-US" sz="2600" dirty="0"/>
              <a:t>P</a:t>
            </a:r>
            <a:r>
              <a:rPr lang="en-US" sz="2600" dirty="0" smtClean="0"/>
              <a:t>articipated </a:t>
            </a:r>
            <a:r>
              <a:rPr lang="en-US" sz="2600" dirty="0" smtClean="0"/>
              <a:t>in the Workshop on Technical Aspects of Maritime Boundaries- Istanbul, Turkey.</a:t>
            </a:r>
          </a:p>
          <a:p>
            <a:endParaRPr lang="en-US" sz="21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675" y="-6350"/>
            <a:ext cx="1212850" cy="1212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9688" y="25400"/>
            <a:ext cx="1279525" cy="1206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90542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212849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IHO – NIPPON FOUNDATION</a:t>
            </a:r>
            <a:b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ALUMNI 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SEMINAR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My career path and projects / Achievements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175" y="0"/>
            <a:ext cx="1212850" cy="1212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64029" y="0"/>
            <a:ext cx="1280271" cy="1207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517525" y="1212850"/>
            <a:ext cx="11026775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b="1" dirty="0"/>
              <a:t>Black and Azov Seas WG BASWG) Meetings</a:t>
            </a:r>
          </a:p>
          <a:p>
            <a:pPr algn="just"/>
            <a:r>
              <a:rPr lang="en-US" sz="2400" dirty="0"/>
              <a:t>10th Meeting- Istanbul, Turkey (27-28 May 2010)</a:t>
            </a:r>
          </a:p>
          <a:p>
            <a:pPr algn="just"/>
            <a:r>
              <a:rPr lang="en-US" sz="2400" dirty="0"/>
              <a:t>11th Meeting- Monaco (19-20 June 2013)</a:t>
            </a:r>
          </a:p>
          <a:p>
            <a:pPr algn="just"/>
            <a:r>
              <a:rPr lang="en-US" sz="2400" dirty="0"/>
              <a:t>12th Meeting- Batumi, Georgia (3-4 June 2014)</a:t>
            </a:r>
          </a:p>
          <a:p>
            <a:pPr algn="just"/>
            <a:r>
              <a:rPr lang="en-US" sz="2400" dirty="0"/>
              <a:t>13th Meeting-Istanbul, Turkey (3-4 May 2016)</a:t>
            </a:r>
          </a:p>
          <a:p>
            <a:pPr algn="just"/>
            <a:r>
              <a:rPr lang="en-US" sz="2400" dirty="0"/>
              <a:t>14th Meeting - Constanta, Romania (3-4 May 2018).</a:t>
            </a:r>
          </a:p>
          <a:p>
            <a:pPr algn="just"/>
            <a:r>
              <a:rPr lang="en-US" sz="2400" b="1" dirty="0"/>
              <a:t>Mediterranean and Black Seas hydrographic Commission ( MBSHC)</a:t>
            </a:r>
          </a:p>
          <a:p>
            <a:pPr algn="just"/>
            <a:r>
              <a:rPr lang="en-US" sz="2400" dirty="0"/>
              <a:t>MBSHC -17- Athens, Greece (1-3 June 2011)</a:t>
            </a:r>
          </a:p>
          <a:p>
            <a:pPr algn="just"/>
            <a:r>
              <a:rPr lang="en-US" sz="2400" dirty="0"/>
              <a:t>MBSHC- 18- Istanbul, Turkey (25-27 September 2013)</a:t>
            </a:r>
          </a:p>
          <a:p>
            <a:pPr algn="just"/>
            <a:r>
              <a:rPr lang="en-US" sz="2400" dirty="0"/>
              <a:t>MBSHC- 19- Batumi, Georgia (30 June- 2 July 2015)</a:t>
            </a:r>
          </a:p>
          <a:p>
            <a:pPr algn="just"/>
            <a:r>
              <a:rPr lang="en-US" sz="2400" dirty="0"/>
              <a:t>MBSHC- 20- Herceg Novi, Montenegro (4-6 July 2017)</a:t>
            </a:r>
          </a:p>
          <a:p>
            <a:pPr algn="just"/>
            <a:r>
              <a:rPr lang="en-US" sz="2400" dirty="0"/>
              <a:t>MBSHC- 21- Cadiz, Spain (11-13 June 2019).</a:t>
            </a:r>
          </a:p>
          <a:p>
            <a:pPr algn="just"/>
            <a:r>
              <a:rPr lang="en-US" sz="2400" b="1" dirty="0"/>
              <a:t>IHO ASSEMBLY</a:t>
            </a:r>
          </a:p>
          <a:p>
            <a:pPr algn="just"/>
            <a:r>
              <a:rPr lang="en-US" sz="2400" dirty="0"/>
              <a:t>5th  Extraordinary IH Conference, October 2014</a:t>
            </a:r>
          </a:p>
          <a:p>
            <a:pPr algn="just"/>
            <a:r>
              <a:rPr lang="en-US" sz="2400" dirty="0"/>
              <a:t>1st Session of the IHO Assembly, April </a:t>
            </a:r>
            <a:r>
              <a:rPr lang="en-US" sz="2400" dirty="0" smtClean="0"/>
              <a:t>2017.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99234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1070482"/>
            <a:ext cx="10515600" cy="758318"/>
          </a:xfrm>
        </p:spPr>
        <p:txBody>
          <a:bodyPr>
            <a:normAutofit/>
          </a:bodyPr>
          <a:lstStyle/>
          <a:p>
            <a:pPr algn="ctr"/>
            <a:r>
              <a:rPr lang="fr-FR" sz="3600" dirty="0" smtClean="0"/>
              <a:t> </a:t>
            </a:r>
            <a:r>
              <a:rPr lang="fr-FR" sz="3600" b="1" dirty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My career path and projects / Achievements</a:t>
            </a:r>
            <a:endParaRPr lang="en-US" sz="3600" b="1" dirty="0">
              <a:solidFill>
                <a:srgbClr val="0070C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0050" y="1847850"/>
            <a:ext cx="11201400" cy="4705350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en-US" sz="3400" b="1" dirty="0" smtClean="0"/>
              <a:t>  During </a:t>
            </a:r>
            <a:r>
              <a:rPr lang="en-US" sz="3400" b="1" dirty="0"/>
              <a:t>2017 were compiled and produced following </a:t>
            </a:r>
            <a:r>
              <a:rPr lang="en-US" sz="3400" b="1" dirty="0" smtClean="0"/>
              <a:t>paper </a:t>
            </a:r>
            <a:r>
              <a:rPr lang="en-US" sz="3400" b="1" dirty="0"/>
              <a:t>and ENC C</a:t>
            </a:r>
            <a:r>
              <a:rPr lang="en-US" sz="3400" b="1" dirty="0" smtClean="0"/>
              <a:t>harts</a:t>
            </a:r>
            <a:endParaRPr lang="en-US" sz="3400" b="1" dirty="0"/>
          </a:p>
          <a:p>
            <a:pPr algn="just"/>
            <a:r>
              <a:rPr lang="en-US" sz="3400" dirty="0"/>
              <a:t> Compiled and produced following paper and ENC charts:</a:t>
            </a:r>
          </a:p>
          <a:p>
            <a:pPr algn="just"/>
            <a:r>
              <a:rPr lang="en-US" sz="3400" dirty="0"/>
              <a:t> GE 101  1:10 000 _Batumi Port (new edition);</a:t>
            </a:r>
          </a:p>
          <a:p>
            <a:pPr algn="just"/>
            <a:r>
              <a:rPr lang="en-US" sz="3400" dirty="0"/>
              <a:t> GE 105  1:100 000 _  From Port Batumi to River </a:t>
            </a:r>
            <a:r>
              <a:rPr lang="en-US" sz="3400" dirty="0" smtClean="0"/>
              <a:t>Enguri</a:t>
            </a:r>
            <a:r>
              <a:rPr lang="en-US" sz="3400" dirty="0"/>
              <a:t>;</a:t>
            </a:r>
            <a:endParaRPr lang="en-US" sz="3400" dirty="0"/>
          </a:p>
          <a:p>
            <a:pPr algn="just"/>
            <a:r>
              <a:rPr lang="en-US" sz="3400" dirty="0"/>
              <a:t> GE 100 1:50 000 _ Port Hopa to River </a:t>
            </a:r>
            <a:r>
              <a:rPr lang="en-US" sz="3400" dirty="0" smtClean="0"/>
              <a:t>Chorokhi;</a:t>
            </a:r>
            <a:endParaRPr lang="en-US" sz="3400" dirty="0"/>
          </a:p>
          <a:p>
            <a:pPr algn="just"/>
            <a:r>
              <a:rPr lang="en-US" sz="3400" dirty="0"/>
              <a:t> GE102  1:50 000_ Georgia from River Supsa to River </a:t>
            </a:r>
            <a:r>
              <a:rPr lang="en-US" sz="3400" dirty="0" smtClean="0"/>
              <a:t>Chorokhi;</a:t>
            </a:r>
            <a:endParaRPr lang="en-US" sz="3400" dirty="0"/>
          </a:p>
          <a:p>
            <a:pPr algn="just"/>
            <a:r>
              <a:rPr lang="en-US" sz="3400" dirty="0"/>
              <a:t> Compiled and produced new ENC   Batumi Sea Port  </a:t>
            </a:r>
            <a:r>
              <a:rPr lang="en-US" sz="3400" dirty="0" smtClean="0"/>
              <a:t>1:5000;</a:t>
            </a:r>
            <a:endParaRPr lang="en-US" sz="3400" dirty="0"/>
          </a:p>
          <a:p>
            <a:pPr algn="just"/>
            <a:r>
              <a:rPr lang="en-US" sz="3400" dirty="0"/>
              <a:t> Compiled and produced new  ENC  GE 101  1:10 000 _Batumi Port (new edition);</a:t>
            </a:r>
          </a:p>
          <a:p>
            <a:pPr marL="0" indent="0" algn="just">
              <a:buNone/>
            </a:pPr>
            <a:endParaRPr lang="en-US" sz="3400" dirty="0" smtClean="0"/>
          </a:p>
          <a:p>
            <a:pPr marL="0" indent="0" algn="just">
              <a:buNone/>
            </a:pPr>
            <a:r>
              <a:rPr lang="en-US" sz="3400" dirty="0"/>
              <a:t> </a:t>
            </a:r>
            <a:r>
              <a:rPr lang="en-US" sz="3400" dirty="0" smtClean="0"/>
              <a:t> </a:t>
            </a:r>
            <a:r>
              <a:rPr lang="en-US" sz="3400" b="1" dirty="0" smtClean="0"/>
              <a:t>During </a:t>
            </a:r>
            <a:r>
              <a:rPr lang="en-US" sz="3400" b="1" dirty="0"/>
              <a:t>2018  </a:t>
            </a:r>
            <a:r>
              <a:rPr lang="en-US" sz="3400" b="1" dirty="0" smtClean="0"/>
              <a:t>were </a:t>
            </a:r>
            <a:r>
              <a:rPr lang="en-US" sz="3400" b="1" dirty="0"/>
              <a:t>updated  whole portfolio of </a:t>
            </a:r>
            <a:r>
              <a:rPr lang="en-US" sz="3400" b="1" dirty="0" smtClean="0"/>
              <a:t>Paper </a:t>
            </a:r>
            <a:r>
              <a:rPr lang="en-US" sz="3400" b="1" dirty="0"/>
              <a:t>charts as well  ENCs</a:t>
            </a:r>
          </a:p>
          <a:p>
            <a:pPr algn="just"/>
            <a:r>
              <a:rPr lang="en-US" sz="3400" dirty="0"/>
              <a:t>Paper chart portfolio: GE11, GE 100, GE101, GE 102, GE103, GE104, GE105.</a:t>
            </a:r>
          </a:p>
          <a:p>
            <a:pPr algn="just"/>
            <a:r>
              <a:rPr lang="en-US" sz="3400" dirty="0"/>
              <a:t>Electronic Charts: Port of Poti,  Port of Batumi, Port of Kulevi and </a:t>
            </a:r>
            <a:r>
              <a:rPr lang="en-US" sz="3400" dirty="0" smtClean="0"/>
              <a:t>Coastline </a:t>
            </a:r>
            <a:r>
              <a:rPr lang="en-US" sz="3400" dirty="0"/>
              <a:t>of </a:t>
            </a:r>
            <a:r>
              <a:rPr lang="en-US" sz="3400" dirty="0" smtClean="0"/>
              <a:t>Georgia.</a:t>
            </a:r>
            <a:endParaRPr lang="en-US" sz="3400" dirty="0"/>
          </a:p>
          <a:p>
            <a:pPr algn="just"/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616694" y="0"/>
            <a:ext cx="1283262" cy="1205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3440906" y="239485"/>
            <a:ext cx="53101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4000">
                <a:solidFill>
                  <a:srgbClr val="FFFF00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FF00"/>
              </a:buClr>
              <a:buChar char="•"/>
              <a:defRPr sz="3600">
                <a:solidFill>
                  <a:srgbClr val="FFFF00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rgbClr val="FFFF00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FF00"/>
              </a:buClr>
              <a:buChar char="•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0070C0"/>
                </a:solidFill>
                <a:latin typeface="Verdana" panose="020B0604030504040204" pitchFamily="34" charset="0"/>
              </a:rPr>
              <a:t>IHO – NIPPON FOUNDATION</a:t>
            </a:r>
            <a:endParaRPr lang="en-GB" altLang="en-US" sz="2400" dirty="0">
              <a:solidFill>
                <a:srgbClr val="0070C0"/>
              </a:solidFill>
              <a:latin typeface="Verdana" panose="020B0604030504040204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0070C0"/>
                </a:solidFill>
                <a:latin typeface="Verdana" panose="020B0604030504040204" pitchFamily="34" charset="0"/>
              </a:rPr>
              <a:t>ALUMNI </a:t>
            </a:r>
            <a:r>
              <a:rPr lang="en-US" altLang="en-US" sz="2400" b="1" dirty="0" smtClean="0">
                <a:solidFill>
                  <a:srgbClr val="0070C0"/>
                </a:solidFill>
                <a:latin typeface="Verdana" panose="020B0604030504040204" pitchFamily="34" charset="0"/>
              </a:rPr>
              <a:t>SEMINAR</a:t>
            </a:r>
            <a:endParaRPr lang="en-GB" altLang="en-US" sz="2400" dirty="0">
              <a:solidFill>
                <a:srgbClr val="0070C0"/>
              </a:solidFill>
              <a:latin typeface="Verdana" panose="020B060403050404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17" y="-24788"/>
            <a:ext cx="1214688" cy="1214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3523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1205368"/>
            <a:ext cx="10515600" cy="909182"/>
          </a:xfrm>
        </p:spPr>
        <p:txBody>
          <a:bodyPr>
            <a:noAutofit/>
          </a:bodyPr>
          <a:lstStyle/>
          <a:p>
            <a:pPr algn="ctr"/>
            <a:r>
              <a:rPr lang="fr-FR" sz="3400" b="1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Lessons learned from CHART Course</a:t>
            </a:r>
            <a:endParaRPr lang="en-US" sz="3400" b="1" dirty="0">
              <a:solidFill>
                <a:srgbClr val="0070C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150" y="2228850"/>
            <a:ext cx="11372850" cy="4381500"/>
          </a:xfrm>
        </p:spPr>
        <p:txBody>
          <a:bodyPr/>
          <a:lstStyle/>
          <a:p>
            <a:r>
              <a:rPr lang="en-US" sz="2400" dirty="0" smtClean="0"/>
              <a:t>Basics </a:t>
            </a:r>
            <a:r>
              <a:rPr lang="en-US" sz="2400" dirty="0"/>
              <a:t>of Cartography &amp; Marine Navigation</a:t>
            </a:r>
          </a:p>
          <a:p>
            <a:r>
              <a:rPr lang="en-US" sz="2400" dirty="0" smtClean="0"/>
              <a:t>Understanding </a:t>
            </a:r>
            <a:r>
              <a:rPr lang="en-US" sz="2400" dirty="0"/>
              <a:t>Nautical Products and their use</a:t>
            </a:r>
          </a:p>
          <a:p>
            <a:r>
              <a:rPr lang="en-US" sz="2400" dirty="0" smtClean="0"/>
              <a:t> S-57 </a:t>
            </a:r>
            <a:r>
              <a:rPr lang="en-US" sz="2400" dirty="0"/>
              <a:t>Data Structure</a:t>
            </a:r>
          </a:p>
          <a:p>
            <a:r>
              <a:rPr lang="en-US" sz="2400" dirty="0" smtClean="0"/>
              <a:t>Database </a:t>
            </a:r>
            <a:r>
              <a:rPr lang="en-US" sz="2400" dirty="0"/>
              <a:t>Compilation and Update</a:t>
            </a:r>
          </a:p>
          <a:p>
            <a:r>
              <a:rPr lang="en-US" sz="2400" dirty="0" smtClean="0"/>
              <a:t>ENC </a:t>
            </a:r>
            <a:r>
              <a:rPr lang="en-US" sz="2400" dirty="0"/>
              <a:t>Production and Maintenance</a:t>
            </a:r>
          </a:p>
          <a:p>
            <a:r>
              <a:rPr lang="en-US" sz="2400" dirty="0" smtClean="0"/>
              <a:t>Paper </a:t>
            </a:r>
            <a:r>
              <a:rPr lang="en-US" sz="2400" dirty="0"/>
              <a:t>Chart Production (from Database) and maintenance</a:t>
            </a:r>
          </a:p>
          <a:p>
            <a:r>
              <a:rPr lang="en-US" sz="2400" dirty="0" smtClean="0"/>
              <a:t>Source </a:t>
            </a:r>
            <a:r>
              <a:rPr lang="en-US" sz="2400" dirty="0"/>
              <a:t>Data Assessment</a:t>
            </a:r>
          </a:p>
          <a:p>
            <a:r>
              <a:rPr lang="en-US" sz="2400" dirty="0" smtClean="0"/>
              <a:t>Notices </a:t>
            </a:r>
            <a:r>
              <a:rPr lang="en-US" sz="2400" dirty="0"/>
              <a:t>to Mariners </a:t>
            </a:r>
            <a:r>
              <a:rPr lang="en-US" sz="2400" dirty="0" smtClean="0"/>
              <a:t>Production.</a:t>
            </a:r>
            <a:endParaRPr lang="en-US" sz="2400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616694" y="0"/>
            <a:ext cx="1283262" cy="1205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3440906" y="239485"/>
            <a:ext cx="53101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4000">
                <a:solidFill>
                  <a:srgbClr val="FFFF00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FF00"/>
              </a:buClr>
              <a:buChar char="•"/>
              <a:defRPr sz="3600">
                <a:solidFill>
                  <a:srgbClr val="FFFF00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rgbClr val="FFFF00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FF00"/>
              </a:buClr>
              <a:buChar char="•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0070C0"/>
                </a:solidFill>
                <a:latin typeface="Verdana" panose="020B0604030504040204" pitchFamily="34" charset="0"/>
              </a:rPr>
              <a:t>IHO – NIPPON FOUNDATION</a:t>
            </a:r>
            <a:endParaRPr lang="en-GB" altLang="en-US" sz="2400" dirty="0">
              <a:solidFill>
                <a:srgbClr val="0070C0"/>
              </a:solidFill>
              <a:latin typeface="Verdana" panose="020B0604030504040204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0070C0"/>
                </a:solidFill>
                <a:latin typeface="Verdana" panose="020B0604030504040204" pitchFamily="34" charset="0"/>
              </a:rPr>
              <a:t>ALUMNI </a:t>
            </a:r>
            <a:r>
              <a:rPr lang="en-US" altLang="en-US" sz="2400" b="1" dirty="0" smtClean="0">
                <a:solidFill>
                  <a:srgbClr val="0070C0"/>
                </a:solidFill>
                <a:latin typeface="Verdana" panose="020B0604030504040204" pitchFamily="34" charset="0"/>
              </a:rPr>
              <a:t>SEMINAR</a:t>
            </a:r>
            <a:endParaRPr lang="en-GB" altLang="en-US" sz="2400" dirty="0">
              <a:solidFill>
                <a:srgbClr val="0070C0"/>
              </a:solidFill>
              <a:latin typeface="Verdana" panose="020B060403050404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17" y="-24788"/>
            <a:ext cx="1214688" cy="1214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2388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1305478"/>
            <a:ext cx="10515600" cy="646814"/>
          </a:xfrm>
        </p:spPr>
        <p:txBody>
          <a:bodyPr>
            <a:normAutofit/>
          </a:bodyPr>
          <a:lstStyle/>
          <a:p>
            <a:pPr algn="ctr"/>
            <a:r>
              <a:rPr lang="fr-FR" sz="4000" b="1" dirty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S</a:t>
            </a:r>
            <a:r>
              <a:rPr lang="fr-FR" sz="4000" b="1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uggestion for the future</a:t>
            </a:r>
            <a:endParaRPr lang="en-US" sz="4000" b="1" dirty="0">
              <a:solidFill>
                <a:srgbClr val="0070C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66950"/>
            <a:ext cx="10515600" cy="4202802"/>
          </a:xfrm>
        </p:spPr>
        <p:txBody>
          <a:bodyPr/>
          <a:lstStyle/>
          <a:p>
            <a:pPr algn="just"/>
            <a:r>
              <a:rPr lang="en-US" sz="2400" dirty="0"/>
              <a:t>Constant communication with participants of the seminar in order to share experience;</a:t>
            </a:r>
          </a:p>
          <a:p>
            <a:pPr algn="just"/>
            <a:r>
              <a:rPr lang="en-US" sz="2400" dirty="0"/>
              <a:t>Post-Seminar Follow ups (NIPPON FOUNDATION and Participants of the seminar</a:t>
            </a:r>
            <a:r>
              <a:rPr lang="en-US" sz="2400" dirty="0" smtClean="0"/>
              <a:t>);</a:t>
            </a:r>
          </a:p>
          <a:p>
            <a:pPr algn="just"/>
            <a:r>
              <a:rPr lang="en-US" sz="2400" dirty="0"/>
              <a:t>Developing mechanisms to minimize errors during the production of charts and different publications; </a:t>
            </a:r>
            <a:endParaRPr lang="en-US" sz="2400" dirty="0" smtClean="0"/>
          </a:p>
          <a:p>
            <a:pPr algn="just"/>
            <a:r>
              <a:rPr lang="en-US" sz="2400" dirty="0"/>
              <a:t>Supporting participants of the seminar to improve compliance of products and services with the relevant international standards;</a:t>
            </a:r>
          </a:p>
          <a:p>
            <a:pPr algn="just"/>
            <a:r>
              <a:rPr lang="en-US" sz="2400" dirty="0"/>
              <a:t>Discussion of new technologies/attending exhibitions (software/hardware) related to the production of charts.</a:t>
            </a:r>
            <a:endParaRPr lang="en-US" sz="2400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616694" y="0"/>
            <a:ext cx="1283262" cy="1205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3440906" y="239485"/>
            <a:ext cx="53101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4000">
                <a:solidFill>
                  <a:srgbClr val="FFFF00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FF00"/>
              </a:buClr>
              <a:buChar char="•"/>
              <a:defRPr sz="3600">
                <a:solidFill>
                  <a:srgbClr val="FFFF00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rgbClr val="FFFF00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FF00"/>
              </a:buClr>
              <a:buChar char="•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0070C0"/>
                </a:solidFill>
                <a:latin typeface="Verdana" panose="020B0604030504040204" pitchFamily="34" charset="0"/>
              </a:rPr>
              <a:t>IHO – NIPPON FOUNDATION</a:t>
            </a:r>
            <a:endParaRPr lang="en-GB" altLang="en-US" sz="2400" dirty="0">
              <a:solidFill>
                <a:srgbClr val="0070C0"/>
              </a:solidFill>
              <a:latin typeface="Verdana" panose="020B0604030504040204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0070C0"/>
                </a:solidFill>
                <a:latin typeface="Verdana" panose="020B0604030504040204" pitchFamily="34" charset="0"/>
              </a:rPr>
              <a:t>ALUMNI </a:t>
            </a:r>
            <a:r>
              <a:rPr lang="en-US" altLang="en-US" sz="2400" b="1" dirty="0" smtClean="0">
                <a:solidFill>
                  <a:srgbClr val="0070C0"/>
                </a:solidFill>
                <a:latin typeface="Verdana" panose="020B0604030504040204" pitchFamily="34" charset="0"/>
              </a:rPr>
              <a:t>SEMINAR</a:t>
            </a:r>
            <a:endParaRPr lang="en-GB" altLang="en-US" sz="2400" dirty="0">
              <a:solidFill>
                <a:srgbClr val="0070C0"/>
              </a:solidFill>
              <a:latin typeface="Verdana" panose="020B060403050404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17" y="-24788"/>
            <a:ext cx="1214688" cy="1214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5876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09551"/>
            <a:ext cx="10515600" cy="1238250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en-US" sz="2700" b="1" dirty="0">
                <a:solidFill>
                  <a:srgbClr val="0070C0"/>
                </a:solidFill>
                <a:latin typeface="Verdana" panose="020B0604030504040204" pitchFamily="34" charset="0"/>
              </a:rPr>
              <a:t>IHO – NIPPON FOUNDATION</a:t>
            </a:r>
            <a:r>
              <a:rPr lang="en-GB" altLang="en-US" sz="2700" dirty="0">
                <a:solidFill>
                  <a:srgbClr val="0070C0"/>
                </a:solidFill>
                <a:latin typeface="Verdana" panose="020B0604030504040204" pitchFamily="34" charset="0"/>
              </a:rPr>
              <a:t/>
            </a:r>
            <a:br>
              <a:rPr lang="en-GB" altLang="en-US" sz="2700" dirty="0">
                <a:solidFill>
                  <a:srgbClr val="0070C0"/>
                </a:solidFill>
                <a:latin typeface="Verdana" panose="020B0604030504040204" pitchFamily="34" charset="0"/>
              </a:rPr>
            </a:br>
            <a:r>
              <a:rPr lang="en-US" altLang="en-US" sz="2700" b="1" dirty="0">
                <a:solidFill>
                  <a:srgbClr val="0070C0"/>
                </a:solidFill>
                <a:latin typeface="Verdana" panose="020B0604030504040204" pitchFamily="34" charset="0"/>
              </a:rPr>
              <a:t>ALUMNI SEMINAR</a:t>
            </a:r>
            <a:r>
              <a:rPr lang="en-GB" altLang="en-US" dirty="0">
                <a:solidFill>
                  <a:srgbClr val="0070C0"/>
                </a:solidFill>
                <a:latin typeface="Verdana" panose="020B0604030504040204" pitchFamily="34" charset="0"/>
              </a:rPr>
              <a:t/>
            </a:r>
            <a:br>
              <a:rPr lang="en-GB" altLang="en-US" dirty="0">
                <a:solidFill>
                  <a:srgbClr val="0070C0"/>
                </a:solidFill>
                <a:latin typeface="Verdana" panose="020B0604030504040204" pitchFamily="34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4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buNone/>
            </a:pPr>
            <a:r>
              <a:rPr lang="en-US" sz="4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Thank’s </a:t>
            </a:r>
            <a:r>
              <a:rPr lang="en-US" sz="4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 your attention!!!</a:t>
            </a:r>
            <a:endParaRPr lang="en-US" sz="4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375" y="0"/>
            <a:ext cx="1212850" cy="1212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8688" y="0"/>
            <a:ext cx="1279525" cy="1206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81592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1180</TotalTime>
  <Words>625</Words>
  <Application>Microsoft Office PowerPoint</Application>
  <PresentationFormat>Custom</PresentationFormat>
  <Paragraphs>83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STATE HYDROGRAPHIC SERVICE OF   GEORGIA</vt:lpstr>
      <vt:lpstr> Self introduction</vt:lpstr>
      <vt:lpstr>IHO – NIPPON FOUNDATION ALUMNI SEMINAR My career path and projects / Achievements</vt:lpstr>
      <vt:lpstr>IHO – NIPPON FOUNDATION ALUMNI SEMINAR My career path and projects / Achievements</vt:lpstr>
      <vt:lpstr> My career path and projects / Achievements</vt:lpstr>
      <vt:lpstr>Lessons learned from CHART Course</vt:lpstr>
      <vt:lpstr>Suggestion for the future</vt:lpstr>
      <vt:lpstr>IHO – NIPPON FOUNDATION ALUMNI SEMINAR </vt:lpstr>
    </vt:vector>
  </TitlesOfParts>
  <Company>IHO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POJ</dc:creator>
  <cp:lastModifiedBy>MANANA-KARTOGRAPHI</cp:lastModifiedBy>
  <cp:revision>39</cp:revision>
  <cp:lastPrinted>2019-10-22T07:39:37Z</cp:lastPrinted>
  <dcterms:created xsi:type="dcterms:W3CDTF">2019-10-04T14:42:16Z</dcterms:created>
  <dcterms:modified xsi:type="dcterms:W3CDTF">2019-10-22T12:43:53Z</dcterms:modified>
</cp:coreProperties>
</file>